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91" r:id="rId2"/>
    <p:sldId id="292" r:id="rId3"/>
    <p:sldId id="258" r:id="rId4"/>
    <p:sldId id="259" r:id="rId5"/>
    <p:sldId id="260" r:id="rId6"/>
    <p:sldId id="266" r:id="rId7"/>
    <p:sldId id="267" r:id="rId8"/>
    <p:sldId id="268" r:id="rId9"/>
    <p:sldId id="272" r:id="rId10"/>
    <p:sldId id="273" r:id="rId11"/>
    <p:sldId id="274" r:id="rId12"/>
    <p:sldId id="275" r:id="rId13"/>
    <p:sldId id="276" r:id="rId14"/>
    <p:sldId id="277" r:id="rId15"/>
    <p:sldId id="293" r:id="rId16"/>
    <p:sldId id="278" r:id="rId17"/>
    <p:sldId id="279" r:id="rId18"/>
    <p:sldId id="280" r:id="rId19"/>
    <p:sldId id="281" r:id="rId20"/>
    <p:sldId id="282" r:id="rId21"/>
    <p:sldId id="283" r:id="rId22"/>
    <p:sldId id="284" r:id="rId23"/>
    <p:sldId id="285" r:id="rId24"/>
    <p:sldId id="286" r:id="rId25"/>
    <p:sldId id="287" r:id="rId26"/>
    <p:sldId id="288" r:id="rId27"/>
    <p:sldId id="294" r:id="rId28"/>
    <p:sldId id="289" r:id="rId29"/>
    <p:sldId id="290" r:id="rId30"/>
    <p:sldId id="295"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9"/>
    <p:restoredTop sz="94676"/>
  </p:normalViewPr>
  <p:slideViewPr>
    <p:cSldViewPr snapToGrid="0">
      <p:cViewPr>
        <p:scale>
          <a:sx n="135" d="100"/>
          <a:sy n="135" d="100"/>
        </p:scale>
        <p:origin x="2272" y="14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fbf25be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fbf25be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35cb06d2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35cb06d2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c35cb06d2f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c35cb06d2f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c35cb06d2f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c35cb06d2f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35cb06d2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35cb06d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35cb06d2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35cb06d2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35cb06d2f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35cb06d2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35cb06d2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35cb06d2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c35cb06d2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c35cb06d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35cb06d2f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c35cb06d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c35cb06d2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c35cb06d2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fbf25be13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fbf25be1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c35cb06d2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c35cb06d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c35cb06d2f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c35cb06d2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c35cb06d2f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c35cb06d2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b5fb4dc5ed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b5fb4dc5e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c35cb06d2f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c35cb06d2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35cb06d2f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35cb06d2f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c35cb06d2f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c35cb06d2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35cb06d2f_0_2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c35cb06d2f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b5fb4dc5e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b5fb4dc5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35cb06d2f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35cb06d2f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35cb06d2f_0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35cb06d2f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c35cb06d2f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c35cb06d2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35cb06d2f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35cb06d2f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35cb06d2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35cb06d2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35cb06d2f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35cb06d2f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bigdataschool.ru/wiki/dataframe"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park.m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799425" y="0"/>
            <a:ext cx="7344574" cy="5143500"/>
          </a:xfrm>
          <a:prstGeom prst="rect">
            <a:avLst/>
          </a:prstGeom>
          <a:noFill/>
          <a:ln>
            <a:noFill/>
          </a:ln>
        </p:spPr>
      </p:pic>
      <p:sp>
        <p:nvSpPr>
          <p:cNvPr id="55" name="Google Shape;55;p13"/>
          <p:cNvSpPr txBox="1"/>
          <p:nvPr/>
        </p:nvSpPr>
        <p:spPr>
          <a:xfrm>
            <a:off x="560175" y="1135650"/>
            <a:ext cx="5019900" cy="2215961"/>
          </a:xfrm>
          <a:prstGeom prst="rect">
            <a:avLst/>
          </a:prstGeom>
          <a:solidFill>
            <a:srgbClr val="135896">
              <a:alpha val="74110"/>
            </a:srgbClr>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RU" sz="4400" dirty="0">
                <a:solidFill>
                  <a:srgbClr val="FFFFFF"/>
                </a:solidFill>
                <a:latin typeface="Times New Roman"/>
                <a:ea typeface="Times New Roman"/>
                <a:cs typeface="Times New Roman"/>
                <a:sym typeface="Times New Roman"/>
              </a:rPr>
              <a:t>Промышленное машинное обучение на </a:t>
            </a:r>
            <a:r>
              <a:rPr lang="en" sz="4400" dirty="0">
                <a:solidFill>
                  <a:srgbClr val="FFFFFF"/>
                </a:solidFill>
                <a:latin typeface="Times New Roman"/>
                <a:ea typeface="Times New Roman"/>
                <a:cs typeface="Times New Roman"/>
                <a:sym typeface="Times New Roman"/>
              </a:rPr>
              <a:t>Spark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ru">
                <a:latin typeface="Times New Roman"/>
                <a:ea typeface="Times New Roman"/>
                <a:cs typeface="Times New Roman"/>
                <a:sym typeface="Times New Roman"/>
              </a:rPr>
              <a:t>Лямбда-архитектура</a:t>
            </a:r>
            <a:endParaRPr/>
          </a:p>
        </p:txBody>
      </p:sp>
      <p:sp>
        <p:nvSpPr>
          <p:cNvPr id="167" name="Google Shape;167;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dirty="0">
                <a:latin typeface="Times New Roman"/>
                <a:ea typeface="Times New Roman"/>
                <a:cs typeface="Times New Roman"/>
                <a:sym typeface="Times New Roman"/>
              </a:rPr>
              <a:t>Архитектура обработки данных, предназначенная для обработки больших объемов данных с использованием как пакетных, так и потоковых методов обработки. Этот подход к архитектуре пытается сбалансировать задержку, пропускную способность и отказоустойчивость с помощью пакетной обработки для обеспечения всестороннего и точного представления пакетных данных, одновременно используя потоковую обработку в реальном времени для обеспечения представления онлайновых данных. </a:t>
            </a:r>
            <a:endParaRPr dirty="0">
              <a:latin typeface="Times New Roman"/>
              <a:ea typeface="Times New Roman"/>
              <a:cs typeface="Times New Roman"/>
              <a:sym typeface="Times New Roman"/>
            </a:endParaRPr>
          </a:p>
          <a:p>
            <a:pPr marL="0" lvl="0" indent="0" algn="l" rtl="0">
              <a:spcBef>
                <a:spcPts val="1600"/>
              </a:spcBef>
              <a:spcAft>
                <a:spcPts val="160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1"/>
          <p:cNvPicPr preferRelativeResize="0"/>
          <p:nvPr/>
        </p:nvPicPr>
        <p:blipFill>
          <a:blip r:embed="rId3">
            <a:alphaModFix/>
          </a:blip>
          <a:stretch>
            <a:fillRect/>
          </a:stretch>
        </p:blipFill>
        <p:spPr>
          <a:xfrm>
            <a:off x="330875" y="645163"/>
            <a:ext cx="8482250" cy="385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a:latin typeface="Times New Roman"/>
                <a:ea typeface="Times New Roman"/>
                <a:cs typeface="Times New Roman"/>
                <a:sym typeface="Times New Roman"/>
              </a:rPr>
              <a:t>Spark Streaming &amp; DStream</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3"/>
          <p:cNvSpPr txBox="1"/>
          <p:nvPr/>
        </p:nvSpPr>
        <p:spPr>
          <a:xfrm>
            <a:off x="180600" y="1725150"/>
            <a:ext cx="87828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b="1">
                <a:latin typeface="Times New Roman"/>
                <a:ea typeface="Times New Roman"/>
                <a:cs typeface="Times New Roman"/>
                <a:sym typeface="Times New Roman"/>
              </a:rPr>
              <a:t>Spark Streaming </a:t>
            </a:r>
            <a:r>
              <a:rPr lang="ru">
                <a:latin typeface="Times New Roman"/>
                <a:ea typeface="Times New Roman"/>
                <a:cs typeface="Times New Roman"/>
                <a:sym typeface="Times New Roman"/>
              </a:rPr>
              <a:t>- это расширение основного API Spark, которое обеспечивает масштабируемую, высокопроизводительную и отказоустойчивую потоковую обработку потоков данных в реальном времени. Данные могут быть получены из многих источников, таких как Kafka, Kinesis или TCP-сокеты, и могут быть обработаны с помощью сложных алгоритмов, выраженных с помощью высокоуровневых функций, таких как map, reduce, join и window. Наконец, обработанные данные могут быть перенесены в файловые системы, базы данных и живые информационные панели. Фактически, вы можете применить алгоритмы машинного обучения Spark и обработки графов к потокам данных.</a:t>
            </a:r>
            <a:endParaRPr>
              <a:latin typeface="Times New Roman"/>
              <a:ea typeface="Times New Roman"/>
              <a:cs typeface="Times New Roman"/>
              <a:sym typeface="Times New Roman"/>
            </a:endParaRPr>
          </a:p>
        </p:txBody>
      </p:sp>
      <p:sp>
        <p:nvSpPr>
          <p:cNvPr id="183" name="Google Shape;183;p33"/>
          <p:cNvSpPr txBox="1">
            <a:spLocks noGrp="1"/>
          </p:cNvSpPr>
          <p:nvPr>
            <p:ph type="title"/>
          </p:nvPr>
        </p:nvSpPr>
        <p:spPr>
          <a:xfrm>
            <a:off x="311700" y="461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latin typeface="Times New Roman"/>
                <a:ea typeface="Times New Roman"/>
                <a:cs typeface="Times New Roman"/>
                <a:sym typeface="Times New Roman"/>
              </a:rPr>
              <a:t>Spark Streaming</a:t>
            </a:r>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4"/>
          <p:cNvPicPr preferRelativeResize="0"/>
          <p:nvPr/>
        </p:nvPicPr>
        <p:blipFill>
          <a:blip r:embed="rId3">
            <a:alphaModFix/>
          </a:blip>
          <a:stretch>
            <a:fillRect/>
          </a:stretch>
        </p:blipFill>
        <p:spPr>
          <a:xfrm>
            <a:off x="152400" y="920063"/>
            <a:ext cx="8839201" cy="3303387"/>
          </a:xfrm>
          <a:prstGeom prst="rect">
            <a:avLst/>
          </a:prstGeom>
          <a:noFill/>
          <a:ln>
            <a:noFill/>
          </a:ln>
        </p:spPr>
      </p:pic>
      <p:sp>
        <p:nvSpPr>
          <p:cNvPr id="189" name="Google Shape;189;p34"/>
          <p:cNvSpPr txBox="1">
            <a:spLocks noGrp="1"/>
          </p:cNvSpPr>
          <p:nvPr>
            <p:ph type="title"/>
          </p:nvPr>
        </p:nvSpPr>
        <p:spPr>
          <a:xfrm>
            <a:off x="311700" y="461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latin typeface="Times New Roman"/>
                <a:ea typeface="Times New Roman"/>
                <a:cs typeface="Times New Roman"/>
                <a:sym typeface="Times New Roman"/>
              </a:rPr>
              <a:t>Spark Streaming</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B7BC1ED1-51CA-727B-A3E0-3440935D194C}"/>
              </a:ext>
            </a:extLst>
          </p:cNvPr>
          <p:cNvPicPr>
            <a:picLocks noChangeAspect="1"/>
          </p:cNvPicPr>
          <p:nvPr/>
        </p:nvPicPr>
        <p:blipFill>
          <a:blip r:embed="rId2"/>
          <a:stretch>
            <a:fillRect/>
          </a:stretch>
        </p:blipFill>
        <p:spPr>
          <a:xfrm>
            <a:off x="1385740" y="354694"/>
            <a:ext cx="6372520" cy="2217056"/>
          </a:xfrm>
          <a:prstGeom prst="rect">
            <a:avLst/>
          </a:prstGeom>
        </p:spPr>
      </p:pic>
      <p:pic>
        <p:nvPicPr>
          <p:cNvPr id="5" name="Рисунок 4">
            <a:extLst>
              <a:ext uri="{FF2B5EF4-FFF2-40B4-BE49-F238E27FC236}">
                <a16:creationId xmlns:a16="http://schemas.microsoft.com/office/drawing/2014/main" id="{02332974-9130-031E-069B-6AF9BADF4DAF}"/>
              </a:ext>
            </a:extLst>
          </p:cNvPr>
          <p:cNvPicPr>
            <a:picLocks noChangeAspect="1"/>
          </p:cNvPicPr>
          <p:nvPr/>
        </p:nvPicPr>
        <p:blipFill>
          <a:blip r:embed="rId3"/>
          <a:stretch>
            <a:fillRect/>
          </a:stretch>
        </p:blipFill>
        <p:spPr>
          <a:xfrm>
            <a:off x="1168923" y="2608054"/>
            <a:ext cx="7682845" cy="2180752"/>
          </a:xfrm>
          <a:prstGeom prst="rect">
            <a:avLst/>
          </a:prstGeom>
        </p:spPr>
      </p:pic>
    </p:spTree>
    <p:extLst>
      <p:ext uri="{BB962C8B-B14F-4D97-AF65-F5344CB8AC3E}">
        <p14:creationId xmlns:p14="http://schemas.microsoft.com/office/powerpoint/2010/main" val="1186371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5"/>
          <p:cNvPicPr preferRelativeResize="0"/>
          <p:nvPr/>
        </p:nvPicPr>
        <p:blipFill>
          <a:blip r:embed="rId3">
            <a:alphaModFix/>
          </a:blip>
          <a:stretch>
            <a:fillRect/>
          </a:stretch>
        </p:blipFill>
        <p:spPr>
          <a:xfrm>
            <a:off x="152400" y="1585488"/>
            <a:ext cx="8839199" cy="1972520"/>
          </a:xfrm>
          <a:prstGeom prst="rect">
            <a:avLst/>
          </a:prstGeom>
          <a:noFill/>
          <a:ln>
            <a:noFill/>
          </a:ln>
        </p:spPr>
      </p:pic>
      <p:sp>
        <p:nvSpPr>
          <p:cNvPr id="195" name="Google Shape;195;p35"/>
          <p:cNvSpPr txBox="1">
            <a:spLocks noGrp="1"/>
          </p:cNvSpPr>
          <p:nvPr>
            <p:ph type="title"/>
          </p:nvPr>
        </p:nvSpPr>
        <p:spPr>
          <a:xfrm>
            <a:off x="311700" y="461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latin typeface="Times New Roman"/>
                <a:ea typeface="Times New Roman"/>
                <a:cs typeface="Times New Roman"/>
                <a:sym typeface="Times New Roman"/>
              </a:rPr>
              <a:t>Spark Streaming</a:t>
            </a:r>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6"/>
          <p:cNvSpPr txBox="1"/>
          <p:nvPr/>
        </p:nvSpPr>
        <p:spPr>
          <a:xfrm>
            <a:off x="232500" y="1725150"/>
            <a:ext cx="8679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latin typeface="Times New Roman"/>
                <a:ea typeface="Times New Roman"/>
                <a:cs typeface="Times New Roman"/>
                <a:sym typeface="Times New Roman"/>
              </a:rPr>
              <a:t>Дискретизированный поток или </a:t>
            </a:r>
            <a:r>
              <a:rPr lang="ru" b="1">
                <a:latin typeface="Times New Roman"/>
                <a:ea typeface="Times New Roman"/>
                <a:cs typeface="Times New Roman"/>
                <a:sym typeface="Times New Roman"/>
              </a:rPr>
              <a:t>DStream</a:t>
            </a:r>
            <a:r>
              <a:rPr lang="ru">
                <a:latin typeface="Times New Roman"/>
                <a:ea typeface="Times New Roman"/>
                <a:cs typeface="Times New Roman"/>
                <a:sym typeface="Times New Roman"/>
              </a:rPr>
              <a:t>-это базовая абстракция, предоставляемая Spark Streaming. Он представляет собой непрерывный поток данных, либо входной поток данных, полученный из источника, либо обработанный поток данных, созданный путем преобразования входного потока. Внутренне DStream представлен непрерывной серией RDDS, которая является абстракцией Spark неизменяемого распределенного набора данных (подробнее см. Руководство по программированию Spark). Каждый RDD в потоке содержит данные с определенного интервала, как показано на следующем рисунке.</a:t>
            </a:r>
            <a:endParaRPr>
              <a:latin typeface="Times New Roman"/>
              <a:ea typeface="Times New Roman"/>
              <a:cs typeface="Times New Roman"/>
              <a:sym typeface="Times New Roman"/>
            </a:endParaRPr>
          </a:p>
        </p:txBody>
      </p:sp>
      <p:sp>
        <p:nvSpPr>
          <p:cNvPr id="201" name="Google Shape;201;p36"/>
          <p:cNvSpPr txBox="1">
            <a:spLocks noGrp="1"/>
          </p:cNvSpPr>
          <p:nvPr>
            <p:ph type="title"/>
          </p:nvPr>
        </p:nvSpPr>
        <p:spPr>
          <a:xfrm>
            <a:off x="311700" y="435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latin typeface="Times New Roman"/>
                <a:ea typeface="Times New Roman"/>
                <a:cs typeface="Times New Roman"/>
                <a:sym typeface="Times New Roman"/>
              </a:rPr>
              <a:t>DStream</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7"/>
          <p:cNvPicPr preferRelativeResize="0"/>
          <p:nvPr/>
        </p:nvPicPr>
        <p:blipFill>
          <a:blip r:embed="rId3">
            <a:alphaModFix/>
          </a:blip>
          <a:stretch>
            <a:fillRect/>
          </a:stretch>
        </p:blipFill>
        <p:spPr>
          <a:xfrm>
            <a:off x="152400" y="1603575"/>
            <a:ext cx="8839200" cy="1936360"/>
          </a:xfrm>
          <a:prstGeom prst="rect">
            <a:avLst/>
          </a:prstGeom>
          <a:noFill/>
          <a:ln>
            <a:noFill/>
          </a:ln>
        </p:spPr>
      </p:pic>
      <p:sp>
        <p:nvSpPr>
          <p:cNvPr id="207" name="Google Shape;207;p37"/>
          <p:cNvSpPr txBox="1">
            <a:spLocks noGrp="1"/>
          </p:cNvSpPr>
          <p:nvPr>
            <p:ph type="title"/>
          </p:nvPr>
        </p:nvSpPr>
        <p:spPr>
          <a:xfrm>
            <a:off x="311700" y="435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latin typeface="Times New Roman"/>
                <a:ea typeface="Times New Roman"/>
                <a:cs typeface="Times New Roman"/>
                <a:sym typeface="Times New Roman"/>
              </a:rPr>
              <a:t>DStream</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8"/>
          <p:cNvPicPr preferRelativeResize="0"/>
          <p:nvPr/>
        </p:nvPicPr>
        <p:blipFill>
          <a:blip r:embed="rId3">
            <a:alphaModFix/>
          </a:blip>
          <a:stretch>
            <a:fillRect/>
          </a:stretch>
        </p:blipFill>
        <p:spPr>
          <a:xfrm>
            <a:off x="152400" y="999975"/>
            <a:ext cx="8839200" cy="3143547"/>
          </a:xfrm>
          <a:prstGeom prst="rect">
            <a:avLst/>
          </a:prstGeom>
          <a:noFill/>
          <a:ln>
            <a:noFill/>
          </a:ln>
        </p:spPr>
      </p:pic>
      <p:sp>
        <p:nvSpPr>
          <p:cNvPr id="213" name="Google Shape;213;p38"/>
          <p:cNvSpPr txBox="1">
            <a:spLocks noGrp="1"/>
          </p:cNvSpPr>
          <p:nvPr>
            <p:ph type="title"/>
          </p:nvPr>
        </p:nvSpPr>
        <p:spPr>
          <a:xfrm>
            <a:off x="311700" y="435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latin typeface="Times New Roman"/>
                <a:ea typeface="Times New Roman"/>
                <a:cs typeface="Times New Roman"/>
                <a:sym typeface="Times New Roman"/>
              </a:rPr>
              <a:t>DStream</a:t>
            </a:r>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p:nvPr/>
        </p:nvSpPr>
        <p:spPr>
          <a:xfrm>
            <a:off x="0" y="0"/>
            <a:ext cx="1978800" cy="5143500"/>
          </a:xfrm>
          <a:prstGeom prst="rect">
            <a:avLst/>
          </a:prstGeom>
          <a:solidFill>
            <a:srgbClr val="135896">
              <a:alpha val="741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ea typeface="Times New Roman"/>
              <a:cs typeface="Times New Roman" panose="02020603050405020304" pitchFamily="18" charset="0"/>
              <a:sym typeface="Times New Roman"/>
            </a:endParaRPr>
          </a:p>
        </p:txBody>
      </p:sp>
      <p:sp>
        <p:nvSpPr>
          <p:cNvPr id="62" name="Google Shape;62;p14"/>
          <p:cNvSpPr txBox="1"/>
          <p:nvPr/>
        </p:nvSpPr>
        <p:spPr>
          <a:xfrm>
            <a:off x="782949" y="313825"/>
            <a:ext cx="581265" cy="7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800" b="1" dirty="0">
                <a:solidFill>
                  <a:srgbClr val="FFFFFF"/>
                </a:solidFill>
                <a:latin typeface="Times New Roman" panose="02020603050405020304" pitchFamily="18" charset="0"/>
                <a:ea typeface="Times New Roman"/>
                <a:cs typeface="Times New Roman" panose="02020603050405020304" pitchFamily="18" charset="0"/>
                <a:sym typeface="Times New Roman"/>
              </a:rPr>
              <a:t>01</a:t>
            </a:r>
            <a:endParaRPr sz="2800" b="1" dirty="0">
              <a:solidFill>
                <a:srgbClr val="FFFFFF"/>
              </a:solidFill>
              <a:latin typeface="Times New Roman" panose="02020603050405020304" pitchFamily="18" charset="0"/>
              <a:ea typeface="Times New Roman"/>
              <a:cs typeface="Times New Roman" panose="02020603050405020304" pitchFamily="18" charset="0"/>
              <a:sym typeface="Times New Roman"/>
            </a:endParaRPr>
          </a:p>
        </p:txBody>
      </p:sp>
      <p:sp>
        <p:nvSpPr>
          <p:cNvPr id="69" name="Google Shape;69;p14"/>
          <p:cNvSpPr txBox="1"/>
          <p:nvPr/>
        </p:nvSpPr>
        <p:spPr>
          <a:xfrm rot="5400000">
            <a:off x="7205973" y="2281200"/>
            <a:ext cx="2945100" cy="58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500" b="1" dirty="0">
                <a:solidFill>
                  <a:srgbClr val="434343"/>
                </a:solidFill>
                <a:latin typeface="Times New Roman" panose="02020603050405020304" pitchFamily="18" charset="0"/>
                <a:ea typeface="Times New Roman"/>
                <a:cs typeface="Times New Roman" panose="02020603050405020304" pitchFamily="18" charset="0"/>
                <a:sym typeface="Times New Roman"/>
              </a:rPr>
              <a:t>Содержание курса</a:t>
            </a:r>
            <a:endParaRPr sz="2500" b="1" dirty="0">
              <a:solidFill>
                <a:srgbClr val="434343"/>
              </a:solidFill>
              <a:latin typeface="Times New Roman" panose="02020603050405020304" pitchFamily="18" charset="0"/>
              <a:ea typeface="Times New Roman"/>
              <a:cs typeface="Times New Roman" panose="02020603050405020304" pitchFamily="18" charset="0"/>
              <a:sym typeface="Times New Roman"/>
            </a:endParaRPr>
          </a:p>
        </p:txBody>
      </p:sp>
      <p:sp>
        <p:nvSpPr>
          <p:cNvPr id="20" name="Google Shape;62;p14">
            <a:extLst>
              <a:ext uri="{FF2B5EF4-FFF2-40B4-BE49-F238E27FC236}">
                <a16:creationId xmlns:a16="http://schemas.microsoft.com/office/drawing/2014/main" id="{C2FFD0DC-DB9D-4D57-E6C1-70446361890C}"/>
              </a:ext>
            </a:extLst>
          </p:cNvPr>
          <p:cNvSpPr txBox="1"/>
          <p:nvPr/>
        </p:nvSpPr>
        <p:spPr>
          <a:xfrm>
            <a:off x="766832" y="2921005"/>
            <a:ext cx="645946" cy="7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800" b="1" dirty="0">
                <a:solidFill>
                  <a:srgbClr val="FFFFFF"/>
                </a:solidFill>
                <a:latin typeface="Times New Roman" panose="02020603050405020304" pitchFamily="18" charset="0"/>
                <a:cs typeface="Times New Roman" panose="02020603050405020304" pitchFamily="18" charset="0"/>
                <a:sym typeface="Times New Roman"/>
              </a:rPr>
              <a:t>0</a:t>
            </a:r>
            <a:r>
              <a:rPr lang="en-US" sz="2800" b="1" dirty="0">
                <a:solidFill>
                  <a:srgbClr val="FFFFFF"/>
                </a:solidFill>
                <a:latin typeface="Times New Roman" panose="02020603050405020304" pitchFamily="18" charset="0"/>
                <a:cs typeface="Times New Roman" panose="02020603050405020304" pitchFamily="18" charset="0"/>
                <a:sym typeface="Times New Roman"/>
              </a:rPr>
              <a:t>6</a:t>
            </a:r>
            <a:endParaRPr sz="2800" b="1" dirty="0">
              <a:solidFill>
                <a:srgbClr val="FFFFFF"/>
              </a:solidFill>
              <a:latin typeface="Times New Roman" panose="02020603050405020304" pitchFamily="18" charset="0"/>
              <a:cs typeface="Times New Roman" panose="02020603050405020304" pitchFamily="18" charset="0"/>
              <a:sym typeface="Times New Roman"/>
            </a:endParaRPr>
          </a:p>
        </p:txBody>
      </p:sp>
      <p:sp>
        <p:nvSpPr>
          <p:cNvPr id="21" name="Google Shape;62;p14">
            <a:extLst>
              <a:ext uri="{FF2B5EF4-FFF2-40B4-BE49-F238E27FC236}">
                <a16:creationId xmlns:a16="http://schemas.microsoft.com/office/drawing/2014/main" id="{C5822578-F05A-DEF9-6BD9-2B89AE42A82F}"/>
              </a:ext>
            </a:extLst>
          </p:cNvPr>
          <p:cNvSpPr txBox="1"/>
          <p:nvPr/>
        </p:nvSpPr>
        <p:spPr>
          <a:xfrm>
            <a:off x="777576" y="841245"/>
            <a:ext cx="581265" cy="7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800" b="1" dirty="0">
                <a:solidFill>
                  <a:srgbClr val="FFFFFF"/>
                </a:solidFill>
                <a:latin typeface="Times New Roman" panose="02020603050405020304" pitchFamily="18" charset="0"/>
                <a:ea typeface="Times New Roman"/>
                <a:cs typeface="Times New Roman" panose="02020603050405020304" pitchFamily="18" charset="0"/>
                <a:sym typeface="Times New Roman"/>
              </a:rPr>
              <a:t>0</a:t>
            </a:r>
            <a:r>
              <a:rPr lang="en-US" sz="2800" b="1" dirty="0">
                <a:solidFill>
                  <a:srgbClr val="FFFFFF"/>
                </a:solidFill>
                <a:latin typeface="Times New Roman" panose="02020603050405020304" pitchFamily="18" charset="0"/>
                <a:ea typeface="Times New Roman"/>
                <a:cs typeface="Times New Roman" panose="02020603050405020304" pitchFamily="18" charset="0"/>
                <a:sym typeface="Times New Roman"/>
              </a:rPr>
              <a:t>2</a:t>
            </a:r>
            <a:endParaRPr sz="2800" b="1" dirty="0">
              <a:solidFill>
                <a:srgbClr val="FFFFFF"/>
              </a:solidFill>
              <a:latin typeface="Times New Roman" panose="02020603050405020304" pitchFamily="18" charset="0"/>
              <a:ea typeface="Times New Roman"/>
              <a:cs typeface="Times New Roman" panose="02020603050405020304" pitchFamily="18" charset="0"/>
              <a:sym typeface="Times New Roman"/>
            </a:endParaRPr>
          </a:p>
        </p:txBody>
      </p:sp>
      <p:sp>
        <p:nvSpPr>
          <p:cNvPr id="22" name="Google Shape;62;p14">
            <a:extLst>
              <a:ext uri="{FF2B5EF4-FFF2-40B4-BE49-F238E27FC236}">
                <a16:creationId xmlns:a16="http://schemas.microsoft.com/office/drawing/2014/main" id="{DAD7A27E-9EB2-98EA-8ECB-85340962288D}"/>
              </a:ext>
            </a:extLst>
          </p:cNvPr>
          <p:cNvSpPr txBox="1"/>
          <p:nvPr/>
        </p:nvSpPr>
        <p:spPr>
          <a:xfrm>
            <a:off x="777575" y="1896085"/>
            <a:ext cx="581265" cy="7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800" b="1" dirty="0">
                <a:solidFill>
                  <a:srgbClr val="FFFFFF"/>
                </a:solidFill>
                <a:latin typeface="Times New Roman" panose="02020603050405020304" pitchFamily="18" charset="0"/>
                <a:ea typeface="Times New Roman"/>
                <a:cs typeface="Times New Roman" panose="02020603050405020304" pitchFamily="18" charset="0"/>
                <a:sym typeface="Times New Roman"/>
              </a:rPr>
              <a:t>0</a:t>
            </a:r>
            <a:r>
              <a:rPr lang="en-US" sz="2800" b="1" dirty="0">
                <a:solidFill>
                  <a:srgbClr val="FFFFFF"/>
                </a:solidFill>
                <a:latin typeface="Times New Roman" panose="02020603050405020304" pitchFamily="18" charset="0"/>
                <a:ea typeface="Times New Roman"/>
                <a:cs typeface="Times New Roman" panose="02020603050405020304" pitchFamily="18" charset="0"/>
                <a:sym typeface="Times New Roman"/>
              </a:rPr>
              <a:t>4</a:t>
            </a:r>
            <a:endParaRPr sz="2800" b="1" dirty="0">
              <a:solidFill>
                <a:srgbClr val="FFFFFF"/>
              </a:solidFill>
              <a:latin typeface="Times New Roman" panose="02020603050405020304" pitchFamily="18" charset="0"/>
              <a:ea typeface="Times New Roman"/>
              <a:cs typeface="Times New Roman" panose="02020603050405020304" pitchFamily="18" charset="0"/>
              <a:sym typeface="Times New Roman"/>
            </a:endParaRPr>
          </a:p>
        </p:txBody>
      </p:sp>
      <p:sp>
        <p:nvSpPr>
          <p:cNvPr id="23" name="Google Shape;62;p14">
            <a:extLst>
              <a:ext uri="{FF2B5EF4-FFF2-40B4-BE49-F238E27FC236}">
                <a16:creationId xmlns:a16="http://schemas.microsoft.com/office/drawing/2014/main" id="{0E8601AE-CF49-914E-70C3-CEA720CCD0FE}"/>
              </a:ext>
            </a:extLst>
          </p:cNvPr>
          <p:cNvSpPr txBox="1"/>
          <p:nvPr/>
        </p:nvSpPr>
        <p:spPr>
          <a:xfrm>
            <a:off x="777575" y="3478345"/>
            <a:ext cx="581265" cy="7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800" b="1" dirty="0">
                <a:solidFill>
                  <a:srgbClr val="FFFFFF"/>
                </a:solidFill>
                <a:latin typeface="Times New Roman" panose="02020603050405020304" pitchFamily="18" charset="0"/>
                <a:ea typeface="Times New Roman"/>
                <a:cs typeface="Times New Roman" panose="02020603050405020304" pitchFamily="18" charset="0"/>
                <a:sym typeface="Times New Roman"/>
              </a:rPr>
              <a:t>0</a:t>
            </a:r>
            <a:r>
              <a:rPr lang="en-US" sz="2800" b="1" dirty="0">
                <a:solidFill>
                  <a:srgbClr val="FFFFFF"/>
                </a:solidFill>
                <a:latin typeface="Times New Roman" panose="02020603050405020304" pitchFamily="18" charset="0"/>
                <a:ea typeface="Times New Roman"/>
                <a:cs typeface="Times New Roman" panose="02020603050405020304" pitchFamily="18" charset="0"/>
                <a:sym typeface="Times New Roman"/>
              </a:rPr>
              <a:t>7</a:t>
            </a:r>
            <a:endParaRPr sz="2800" b="1" dirty="0">
              <a:solidFill>
                <a:srgbClr val="FFFFFF"/>
              </a:solidFill>
              <a:latin typeface="Times New Roman" panose="02020603050405020304" pitchFamily="18" charset="0"/>
              <a:ea typeface="Times New Roman"/>
              <a:cs typeface="Times New Roman" panose="02020603050405020304" pitchFamily="18" charset="0"/>
              <a:sym typeface="Times New Roman"/>
            </a:endParaRPr>
          </a:p>
        </p:txBody>
      </p:sp>
      <p:sp>
        <p:nvSpPr>
          <p:cNvPr id="24" name="Google Shape;62;p14">
            <a:extLst>
              <a:ext uri="{FF2B5EF4-FFF2-40B4-BE49-F238E27FC236}">
                <a16:creationId xmlns:a16="http://schemas.microsoft.com/office/drawing/2014/main" id="{C0C4D7C4-7071-2D50-A05F-CA9C36AF8E75}"/>
              </a:ext>
            </a:extLst>
          </p:cNvPr>
          <p:cNvSpPr txBox="1"/>
          <p:nvPr/>
        </p:nvSpPr>
        <p:spPr>
          <a:xfrm>
            <a:off x="777574" y="2423505"/>
            <a:ext cx="581265" cy="7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800" b="1" dirty="0">
                <a:solidFill>
                  <a:srgbClr val="FFFFFF"/>
                </a:solidFill>
                <a:latin typeface="Times New Roman" panose="02020603050405020304" pitchFamily="18" charset="0"/>
                <a:ea typeface="Times New Roman"/>
                <a:cs typeface="Times New Roman" panose="02020603050405020304" pitchFamily="18" charset="0"/>
                <a:sym typeface="Times New Roman"/>
              </a:rPr>
              <a:t>0</a:t>
            </a:r>
            <a:r>
              <a:rPr lang="en-US" sz="2800" b="1" dirty="0">
                <a:solidFill>
                  <a:srgbClr val="FFFFFF"/>
                </a:solidFill>
                <a:latin typeface="Times New Roman" panose="02020603050405020304" pitchFamily="18" charset="0"/>
                <a:ea typeface="Times New Roman"/>
                <a:cs typeface="Times New Roman" panose="02020603050405020304" pitchFamily="18" charset="0"/>
                <a:sym typeface="Times New Roman"/>
              </a:rPr>
              <a:t>5</a:t>
            </a:r>
          </a:p>
        </p:txBody>
      </p:sp>
      <p:sp>
        <p:nvSpPr>
          <p:cNvPr id="27" name="Google Shape;62;p14">
            <a:extLst>
              <a:ext uri="{FF2B5EF4-FFF2-40B4-BE49-F238E27FC236}">
                <a16:creationId xmlns:a16="http://schemas.microsoft.com/office/drawing/2014/main" id="{FA53DA0F-D40F-640F-3871-C61F1E01A294}"/>
              </a:ext>
            </a:extLst>
          </p:cNvPr>
          <p:cNvSpPr txBox="1"/>
          <p:nvPr/>
        </p:nvSpPr>
        <p:spPr>
          <a:xfrm>
            <a:off x="708358" y="4023934"/>
            <a:ext cx="762893" cy="7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4000" b="1" dirty="0">
                <a:solidFill>
                  <a:schemeClr val="accent1">
                    <a:lumMod val="75000"/>
                  </a:schemeClr>
                </a:solidFill>
                <a:latin typeface="Times New Roman" panose="02020603050405020304" pitchFamily="18" charset="0"/>
                <a:cs typeface="Times New Roman" panose="02020603050405020304" pitchFamily="18" charset="0"/>
                <a:sym typeface="Times New Roman"/>
              </a:rPr>
              <a:t>0</a:t>
            </a:r>
            <a:r>
              <a:rPr lang="en-US" sz="4000" b="1" dirty="0">
                <a:solidFill>
                  <a:schemeClr val="accent1">
                    <a:lumMod val="75000"/>
                  </a:schemeClr>
                </a:solidFill>
                <a:latin typeface="Times New Roman" panose="02020603050405020304" pitchFamily="18" charset="0"/>
                <a:cs typeface="Times New Roman" panose="02020603050405020304" pitchFamily="18" charset="0"/>
                <a:sym typeface="Times New Roman"/>
              </a:rPr>
              <a:t>8</a:t>
            </a:r>
            <a:endParaRPr sz="4000" b="1" dirty="0">
              <a:solidFill>
                <a:schemeClr val="accent1">
                  <a:lumMod val="75000"/>
                </a:schemeClr>
              </a:solidFill>
              <a:latin typeface="Times New Roman" panose="02020603050405020304" pitchFamily="18" charset="0"/>
              <a:cs typeface="Times New Roman" panose="02020603050405020304" pitchFamily="18" charset="0"/>
              <a:sym typeface="Times New Roman"/>
            </a:endParaRPr>
          </a:p>
        </p:txBody>
      </p:sp>
      <p:sp>
        <p:nvSpPr>
          <p:cNvPr id="71" name="Google Shape;71;p14"/>
          <p:cNvSpPr txBox="1"/>
          <p:nvPr/>
        </p:nvSpPr>
        <p:spPr>
          <a:xfrm>
            <a:off x="2649186" y="480381"/>
            <a:ext cx="5130600" cy="390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dirty="0">
              <a:solidFill>
                <a:srgbClr val="434343"/>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None/>
            </a:pPr>
            <a:r>
              <a:rPr lang="ru-RU" dirty="0">
                <a:solidFill>
                  <a:srgbClr val="434343"/>
                </a:solidFill>
                <a:latin typeface="Times New Roman" panose="02020603050405020304" pitchFamily="18" charset="0"/>
                <a:ea typeface="Times New Roman"/>
                <a:cs typeface="Times New Roman" panose="02020603050405020304" pitchFamily="18" charset="0"/>
                <a:sym typeface="Times New Roman"/>
              </a:rPr>
              <a:t>Оборачиваем модель в сервис. Первая часть:</a:t>
            </a:r>
            <a:r>
              <a:rPr lang="en-US" dirty="0">
                <a:solidFill>
                  <a:srgbClr val="434343"/>
                </a:solidFill>
                <a:latin typeface="Times New Roman" panose="02020603050405020304" pitchFamily="18" charset="0"/>
                <a:ea typeface="Times New Roman"/>
                <a:cs typeface="Times New Roman" panose="02020603050405020304" pitchFamily="18" charset="0"/>
                <a:sym typeface="Times New Roman"/>
              </a:rPr>
              <a:t> </a:t>
            </a:r>
            <a:r>
              <a:rPr lang="en" dirty="0">
                <a:solidFill>
                  <a:srgbClr val="434343"/>
                </a:solidFill>
                <a:latin typeface="Times New Roman" panose="02020603050405020304" pitchFamily="18" charset="0"/>
                <a:ea typeface="Times New Roman"/>
                <a:cs typeface="Times New Roman" panose="02020603050405020304" pitchFamily="18" charset="0"/>
                <a:sym typeface="Times New Roman"/>
              </a:rPr>
              <a:t>Docker. Flask</a:t>
            </a:r>
          </a:p>
        </p:txBody>
      </p:sp>
      <p:sp>
        <p:nvSpPr>
          <p:cNvPr id="72" name="Google Shape;72;p14"/>
          <p:cNvSpPr txBox="1"/>
          <p:nvPr/>
        </p:nvSpPr>
        <p:spPr>
          <a:xfrm>
            <a:off x="2649186" y="979866"/>
            <a:ext cx="5373505" cy="390901"/>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lang="ru-RU" dirty="0">
              <a:solidFill>
                <a:srgbClr val="434343"/>
              </a:solidFill>
              <a:latin typeface="Times New Roman" panose="02020603050405020304" pitchFamily="18" charset="0"/>
              <a:ea typeface="Times New Roman"/>
              <a:cs typeface="Times New Roman" panose="02020603050405020304" pitchFamily="18" charset="0"/>
              <a:sym typeface="Times New Roman"/>
            </a:endParaRPr>
          </a:p>
          <a:p>
            <a:r>
              <a:rPr lang="ru-RU" dirty="0">
                <a:solidFill>
                  <a:srgbClr val="434343"/>
                </a:solidFill>
                <a:latin typeface="Times New Roman" panose="02020603050405020304" pitchFamily="18" charset="0"/>
                <a:ea typeface="Times New Roman"/>
                <a:cs typeface="Times New Roman" panose="02020603050405020304" pitchFamily="18" charset="0"/>
                <a:sym typeface="Times New Roman"/>
              </a:rPr>
              <a:t>Оборачиваем модель в сервис. Вторая часть:</a:t>
            </a:r>
            <a:r>
              <a:rPr lang="en-US" dirty="0">
                <a:solidFill>
                  <a:srgbClr val="434343"/>
                </a:solidFill>
                <a:latin typeface="Times New Roman" panose="02020603050405020304" pitchFamily="18" charset="0"/>
                <a:ea typeface="Times New Roman"/>
                <a:cs typeface="Times New Roman" panose="02020603050405020304" pitchFamily="18" charset="0"/>
                <a:sym typeface="Times New Roman"/>
              </a:rPr>
              <a:t> </a:t>
            </a:r>
            <a:r>
              <a:rPr lang="en" dirty="0">
                <a:solidFill>
                  <a:srgbClr val="434343"/>
                </a:solidFill>
                <a:latin typeface="Times New Roman" panose="02020603050405020304" pitchFamily="18" charset="0"/>
                <a:ea typeface="Times New Roman"/>
                <a:cs typeface="Times New Roman" panose="02020603050405020304" pitchFamily="18" charset="0"/>
                <a:sym typeface="Times New Roman"/>
              </a:rPr>
              <a:t>Requests. REST API</a:t>
            </a:r>
          </a:p>
        </p:txBody>
      </p:sp>
      <p:sp>
        <p:nvSpPr>
          <p:cNvPr id="35" name="Google Shape;72;p14">
            <a:extLst>
              <a:ext uri="{FF2B5EF4-FFF2-40B4-BE49-F238E27FC236}">
                <a16:creationId xmlns:a16="http://schemas.microsoft.com/office/drawing/2014/main" id="{E4D62029-8093-F7E0-608F-0F514DCC0EAF}"/>
              </a:ext>
            </a:extLst>
          </p:cNvPr>
          <p:cNvSpPr txBox="1"/>
          <p:nvPr/>
        </p:nvSpPr>
        <p:spPr>
          <a:xfrm>
            <a:off x="2649186" y="1485408"/>
            <a:ext cx="5373505" cy="390901"/>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ru-RU" dirty="0">
                <a:solidFill>
                  <a:srgbClr val="434343"/>
                </a:solidFill>
                <a:latin typeface="Times New Roman" panose="02020603050405020304" pitchFamily="18" charset="0"/>
                <a:ea typeface="Times New Roman"/>
                <a:cs typeface="Times New Roman" panose="02020603050405020304" pitchFamily="18" charset="0"/>
                <a:sym typeface="Times New Roman"/>
              </a:rPr>
              <a:t>Распределенные вычисления. </a:t>
            </a:r>
            <a:r>
              <a:rPr lang="en-US" dirty="0">
                <a:solidFill>
                  <a:srgbClr val="434343"/>
                </a:solidFill>
                <a:latin typeface="Times New Roman" panose="02020603050405020304" pitchFamily="18" charset="0"/>
                <a:ea typeface="Times New Roman"/>
                <a:cs typeface="Times New Roman" panose="02020603050405020304" pitchFamily="18" charset="0"/>
                <a:sym typeface="Times New Roman"/>
              </a:rPr>
              <a:t>HDFS. </a:t>
            </a:r>
            <a:r>
              <a:rPr lang="en" dirty="0">
                <a:solidFill>
                  <a:srgbClr val="434343"/>
                </a:solidFill>
                <a:latin typeface="Times New Roman" panose="02020603050405020304" pitchFamily="18" charset="0"/>
                <a:ea typeface="Times New Roman"/>
                <a:cs typeface="Times New Roman" panose="02020603050405020304" pitchFamily="18" charset="0"/>
                <a:sym typeface="Times New Roman"/>
              </a:rPr>
              <a:t>MapReduce. Spark </a:t>
            </a:r>
            <a:r>
              <a:rPr lang="en" dirty="0" err="1">
                <a:solidFill>
                  <a:srgbClr val="434343"/>
                </a:solidFill>
                <a:latin typeface="Times New Roman" panose="02020603050405020304" pitchFamily="18" charset="0"/>
                <a:ea typeface="Times New Roman"/>
                <a:cs typeface="Times New Roman" panose="02020603050405020304" pitchFamily="18" charset="0"/>
                <a:sym typeface="Times New Roman"/>
              </a:rPr>
              <a:t>DataFrame</a:t>
            </a:r>
            <a:endParaRPr lang="en" dirty="0">
              <a:solidFill>
                <a:srgbClr val="434343"/>
              </a:solidFill>
              <a:latin typeface="Times New Roman" panose="02020603050405020304" pitchFamily="18" charset="0"/>
              <a:ea typeface="Times New Roman"/>
              <a:cs typeface="Times New Roman" panose="02020603050405020304" pitchFamily="18" charset="0"/>
              <a:sym typeface="Times New Roman"/>
            </a:endParaRPr>
          </a:p>
        </p:txBody>
      </p:sp>
      <p:sp>
        <p:nvSpPr>
          <p:cNvPr id="36" name="Google Shape;72;p14">
            <a:extLst>
              <a:ext uri="{FF2B5EF4-FFF2-40B4-BE49-F238E27FC236}">
                <a16:creationId xmlns:a16="http://schemas.microsoft.com/office/drawing/2014/main" id="{2FF529CB-3CEB-C2F5-ACE1-DAE7C23B4B36}"/>
              </a:ext>
            </a:extLst>
          </p:cNvPr>
          <p:cNvSpPr txBox="1"/>
          <p:nvPr/>
        </p:nvSpPr>
        <p:spPr>
          <a:xfrm>
            <a:off x="2649186" y="2045454"/>
            <a:ext cx="5373505" cy="390901"/>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ru-RU" dirty="0">
                <a:solidFill>
                  <a:srgbClr val="434343"/>
                </a:solidFill>
                <a:latin typeface="Times New Roman" panose="02020603050405020304" pitchFamily="18" charset="0"/>
                <a:ea typeface="Times New Roman"/>
                <a:cs typeface="Times New Roman" panose="02020603050405020304" pitchFamily="18" charset="0"/>
                <a:sym typeface="Times New Roman"/>
              </a:rPr>
              <a:t>Погружение в среду </a:t>
            </a:r>
            <a:r>
              <a:rPr lang="en-US" dirty="0">
                <a:solidFill>
                  <a:srgbClr val="434343"/>
                </a:solidFill>
                <a:latin typeface="Times New Roman" panose="02020603050405020304" pitchFamily="18" charset="0"/>
                <a:ea typeface="Times New Roman"/>
                <a:cs typeface="Times New Roman" panose="02020603050405020304" pitchFamily="18" charset="0"/>
                <a:sym typeface="Times New Roman"/>
              </a:rPr>
              <a:t>Spark. RDD, SQL, Pandas API. </a:t>
            </a:r>
          </a:p>
        </p:txBody>
      </p:sp>
      <p:sp>
        <p:nvSpPr>
          <p:cNvPr id="37" name="Google Shape;72;p14">
            <a:extLst>
              <a:ext uri="{FF2B5EF4-FFF2-40B4-BE49-F238E27FC236}">
                <a16:creationId xmlns:a16="http://schemas.microsoft.com/office/drawing/2014/main" id="{17134D6E-81AE-7052-8C4D-20852A93F0EE}"/>
              </a:ext>
            </a:extLst>
          </p:cNvPr>
          <p:cNvSpPr txBox="1"/>
          <p:nvPr/>
        </p:nvSpPr>
        <p:spPr>
          <a:xfrm>
            <a:off x="2649185" y="2575220"/>
            <a:ext cx="5373505" cy="390901"/>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ru-RU" dirty="0">
                <a:solidFill>
                  <a:srgbClr val="434343"/>
                </a:solidFill>
                <a:latin typeface="Times New Roman" panose="02020603050405020304" pitchFamily="18" charset="0"/>
                <a:ea typeface="Times New Roman"/>
                <a:cs typeface="Times New Roman" panose="02020603050405020304" pitchFamily="18" charset="0"/>
                <a:sym typeface="Times New Roman"/>
              </a:rPr>
              <a:t>Генерация признаков. </a:t>
            </a:r>
            <a:r>
              <a:rPr lang="en" dirty="0">
                <a:solidFill>
                  <a:srgbClr val="434343"/>
                </a:solidFill>
                <a:latin typeface="Times New Roman" panose="02020603050405020304" pitchFamily="18" charset="0"/>
                <a:ea typeface="Times New Roman"/>
                <a:cs typeface="Times New Roman" panose="02020603050405020304" pitchFamily="18" charset="0"/>
                <a:sym typeface="Times New Roman"/>
              </a:rPr>
              <a:t>Spark feature engineering</a:t>
            </a:r>
          </a:p>
        </p:txBody>
      </p:sp>
      <p:sp>
        <p:nvSpPr>
          <p:cNvPr id="38" name="Google Shape;72;p14">
            <a:extLst>
              <a:ext uri="{FF2B5EF4-FFF2-40B4-BE49-F238E27FC236}">
                <a16:creationId xmlns:a16="http://schemas.microsoft.com/office/drawing/2014/main" id="{75DCA122-54D9-B3B6-0DCD-8548E291DB37}"/>
              </a:ext>
            </a:extLst>
          </p:cNvPr>
          <p:cNvSpPr txBox="1"/>
          <p:nvPr/>
        </p:nvSpPr>
        <p:spPr>
          <a:xfrm>
            <a:off x="2649184" y="3080762"/>
            <a:ext cx="5373505" cy="390901"/>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ru-RU" dirty="0">
                <a:solidFill>
                  <a:srgbClr val="434343"/>
                </a:solidFill>
                <a:latin typeface="Times New Roman" panose="02020603050405020304" pitchFamily="18" charset="0"/>
                <a:ea typeface="Times New Roman"/>
                <a:cs typeface="Times New Roman" panose="02020603050405020304" pitchFamily="18" charset="0"/>
                <a:sym typeface="Times New Roman"/>
              </a:rPr>
              <a:t>Распределенное обучение моделей. </a:t>
            </a:r>
            <a:r>
              <a:rPr lang="en" dirty="0">
                <a:solidFill>
                  <a:srgbClr val="434343"/>
                </a:solidFill>
                <a:latin typeface="Times New Roman" panose="02020603050405020304" pitchFamily="18" charset="0"/>
                <a:ea typeface="Times New Roman"/>
                <a:cs typeface="Times New Roman" panose="02020603050405020304" pitchFamily="18" charset="0"/>
                <a:sym typeface="Times New Roman"/>
              </a:rPr>
              <a:t>Spark ML </a:t>
            </a:r>
          </a:p>
        </p:txBody>
      </p:sp>
      <p:sp>
        <p:nvSpPr>
          <p:cNvPr id="39" name="Google Shape;72;p14">
            <a:extLst>
              <a:ext uri="{FF2B5EF4-FFF2-40B4-BE49-F238E27FC236}">
                <a16:creationId xmlns:a16="http://schemas.microsoft.com/office/drawing/2014/main" id="{56769BD3-EABA-416A-EF76-82EE80696CC0}"/>
              </a:ext>
            </a:extLst>
          </p:cNvPr>
          <p:cNvSpPr txBox="1"/>
          <p:nvPr/>
        </p:nvSpPr>
        <p:spPr>
          <a:xfrm>
            <a:off x="2649184" y="3586304"/>
            <a:ext cx="4673272" cy="544043"/>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ru-RU" dirty="0">
                <a:solidFill>
                  <a:srgbClr val="434343"/>
                </a:solidFill>
                <a:latin typeface="Times New Roman" panose="02020603050405020304" pitchFamily="18" charset="0"/>
                <a:ea typeface="Times New Roman"/>
                <a:cs typeface="Times New Roman" panose="02020603050405020304" pitchFamily="18" charset="0"/>
                <a:sym typeface="Times New Roman"/>
              </a:rPr>
              <a:t>Обработка и хранение текстовых данных и картинок. </a:t>
            </a:r>
            <a:endParaRPr lang="en-US" dirty="0">
              <a:solidFill>
                <a:srgbClr val="434343"/>
              </a:solidFill>
              <a:latin typeface="Times New Roman" panose="02020603050405020304" pitchFamily="18" charset="0"/>
              <a:ea typeface="Times New Roman"/>
              <a:cs typeface="Times New Roman" panose="02020603050405020304" pitchFamily="18" charset="0"/>
              <a:sym typeface="Times New Roman"/>
            </a:endParaRPr>
          </a:p>
          <a:p>
            <a:pPr marL="0" lvl="0" indent="0" algn="l" rtl="0">
              <a:spcBef>
                <a:spcPts val="0"/>
              </a:spcBef>
              <a:spcAft>
                <a:spcPts val="0"/>
              </a:spcAft>
              <a:buNone/>
            </a:pPr>
            <a:r>
              <a:rPr lang="en" dirty="0">
                <a:solidFill>
                  <a:srgbClr val="434343"/>
                </a:solidFill>
                <a:latin typeface="Times New Roman" panose="02020603050405020304" pitchFamily="18" charset="0"/>
                <a:ea typeface="Times New Roman"/>
                <a:cs typeface="Times New Roman" panose="02020603050405020304" pitchFamily="18" charset="0"/>
                <a:sym typeface="Times New Roman"/>
              </a:rPr>
              <a:t>Spark image processing. Spark NLP.</a:t>
            </a:r>
          </a:p>
        </p:txBody>
      </p:sp>
      <p:sp>
        <p:nvSpPr>
          <p:cNvPr id="40" name="Google Shape;72;p14">
            <a:extLst>
              <a:ext uri="{FF2B5EF4-FFF2-40B4-BE49-F238E27FC236}">
                <a16:creationId xmlns:a16="http://schemas.microsoft.com/office/drawing/2014/main" id="{C456632F-DFED-2056-FC9A-6ADEC6FE226E}"/>
              </a:ext>
            </a:extLst>
          </p:cNvPr>
          <p:cNvSpPr txBox="1"/>
          <p:nvPr/>
        </p:nvSpPr>
        <p:spPr>
          <a:xfrm>
            <a:off x="2649184" y="4190486"/>
            <a:ext cx="5373505" cy="390901"/>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ru-RU" dirty="0">
                <a:solidFill>
                  <a:srgbClr val="434343"/>
                </a:solidFill>
                <a:latin typeface="Times New Roman" panose="02020603050405020304" pitchFamily="18" charset="0"/>
                <a:ea typeface="Times New Roman"/>
                <a:cs typeface="Times New Roman" panose="02020603050405020304" pitchFamily="18" charset="0"/>
                <a:sym typeface="Times New Roman"/>
              </a:rPr>
              <a:t>Обработка потоковых данных. </a:t>
            </a:r>
            <a:r>
              <a:rPr lang="en" dirty="0">
                <a:solidFill>
                  <a:srgbClr val="434343"/>
                </a:solidFill>
                <a:latin typeface="Times New Roman" panose="02020603050405020304" pitchFamily="18" charset="0"/>
                <a:ea typeface="Times New Roman"/>
                <a:cs typeface="Times New Roman" panose="02020603050405020304" pitchFamily="18" charset="0"/>
                <a:sym typeface="Times New Roman"/>
              </a:rPr>
              <a:t>Spark Streaming. </a:t>
            </a:r>
          </a:p>
        </p:txBody>
      </p:sp>
      <p:sp>
        <p:nvSpPr>
          <p:cNvPr id="26" name="Google Shape;62;p14">
            <a:extLst>
              <a:ext uri="{FF2B5EF4-FFF2-40B4-BE49-F238E27FC236}">
                <a16:creationId xmlns:a16="http://schemas.microsoft.com/office/drawing/2014/main" id="{80FC2181-2ACD-D981-F3A5-4EDA2C463D81}"/>
              </a:ext>
            </a:extLst>
          </p:cNvPr>
          <p:cNvSpPr txBox="1"/>
          <p:nvPr/>
        </p:nvSpPr>
        <p:spPr>
          <a:xfrm>
            <a:off x="766832" y="1338002"/>
            <a:ext cx="581265" cy="71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ru" sz="2800" b="1" dirty="0">
                <a:solidFill>
                  <a:srgbClr val="FFFFFF"/>
                </a:solidFill>
                <a:latin typeface="Times New Roman" panose="02020603050405020304" pitchFamily="18" charset="0"/>
                <a:ea typeface="Times New Roman"/>
                <a:cs typeface="Times New Roman" panose="02020603050405020304" pitchFamily="18" charset="0"/>
                <a:sym typeface="Times New Roman"/>
              </a:rPr>
              <a:t>0</a:t>
            </a:r>
            <a:r>
              <a:rPr lang="en-US" sz="2800" b="1" dirty="0">
                <a:solidFill>
                  <a:srgbClr val="FFFFFF"/>
                </a:solidFill>
                <a:latin typeface="Times New Roman" panose="02020603050405020304" pitchFamily="18" charset="0"/>
                <a:ea typeface="Times New Roman"/>
                <a:cs typeface="Times New Roman" panose="02020603050405020304" pitchFamily="18" charset="0"/>
                <a:sym typeface="Times New Roman"/>
              </a:rPr>
              <a:t>3</a:t>
            </a:r>
            <a:endParaRPr sz="2800" b="1" dirty="0">
              <a:solidFill>
                <a:srgbClr val="FFFFFF"/>
              </a:solidFill>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9"/>
          <p:cNvPicPr preferRelativeResize="0"/>
          <p:nvPr/>
        </p:nvPicPr>
        <p:blipFill>
          <a:blip r:embed="rId3">
            <a:alphaModFix/>
          </a:blip>
          <a:stretch>
            <a:fillRect/>
          </a:stretch>
        </p:blipFill>
        <p:spPr>
          <a:xfrm>
            <a:off x="152400" y="846600"/>
            <a:ext cx="8839200" cy="3450311"/>
          </a:xfrm>
          <a:prstGeom prst="rect">
            <a:avLst/>
          </a:prstGeom>
          <a:noFill/>
          <a:ln>
            <a:noFill/>
          </a:ln>
        </p:spPr>
      </p:pic>
      <p:sp>
        <p:nvSpPr>
          <p:cNvPr id="219" name="Google Shape;219;p39"/>
          <p:cNvSpPr txBox="1">
            <a:spLocks noGrp="1"/>
          </p:cNvSpPr>
          <p:nvPr>
            <p:ph type="title"/>
          </p:nvPr>
        </p:nvSpPr>
        <p:spPr>
          <a:xfrm>
            <a:off x="311700" y="435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latin typeface="Times New Roman"/>
                <a:ea typeface="Times New Roman"/>
                <a:cs typeface="Times New Roman"/>
                <a:sym typeface="Times New Roman"/>
              </a:rPr>
              <a:t>DStream</a:t>
            </a:r>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0"/>
          <p:cNvSpPr txBox="1"/>
          <p:nvPr/>
        </p:nvSpPr>
        <p:spPr>
          <a:xfrm>
            <a:off x="107100" y="1725150"/>
            <a:ext cx="8929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a:latin typeface="Times New Roman"/>
                <a:ea typeface="Times New Roman"/>
                <a:cs typeface="Times New Roman"/>
                <a:sym typeface="Times New Roman"/>
              </a:rPr>
              <a:t>Вы также можете легко использовать алгоритмы машинного обучения, предоставляемые </a:t>
            </a:r>
            <a:r>
              <a:rPr lang="ru" b="1">
                <a:latin typeface="Times New Roman"/>
                <a:ea typeface="Times New Roman"/>
                <a:cs typeface="Times New Roman"/>
                <a:sym typeface="Times New Roman"/>
              </a:rPr>
              <a:t>MLlib.</a:t>
            </a:r>
            <a:r>
              <a:rPr lang="ru">
                <a:latin typeface="Times New Roman"/>
                <a:ea typeface="Times New Roman"/>
                <a:cs typeface="Times New Roman"/>
                <a:sym typeface="Times New Roman"/>
              </a:rPr>
              <a:t> Прежде всего, существуют алгоритмы потокового машинного обучения (например, потоковая линейная регрессия, Потоковые </a:t>
            </a:r>
            <a:r>
              <a:rPr lang="ru" b="1">
                <a:latin typeface="Times New Roman"/>
                <a:ea typeface="Times New Roman"/>
                <a:cs typeface="Times New Roman"/>
                <a:sym typeface="Times New Roman"/>
              </a:rPr>
              <a:t>KMeans</a:t>
            </a:r>
            <a:r>
              <a:rPr lang="ru">
                <a:latin typeface="Times New Roman"/>
                <a:ea typeface="Times New Roman"/>
                <a:cs typeface="Times New Roman"/>
                <a:sym typeface="Times New Roman"/>
              </a:rPr>
              <a:t> и т. Д.), которые могут одновременно учиться на потоковых данных, а также применять модель к потоковым данным. Помимо этого, для гораздо более широкого класса алгоритмов машинного обучения вы можете изучить модель обучения в автономном режиме (то есть с использованием исторических данных), а затем применить модель онлайн к потоковым данным.</a:t>
            </a:r>
            <a:endParaRPr>
              <a:latin typeface="Times New Roman"/>
              <a:ea typeface="Times New Roman"/>
              <a:cs typeface="Times New Roman"/>
              <a:sym typeface="Times New Roman"/>
            </a:endParaRPr>
          </a:p>
        </p:txBody>
      </p:sp>
      <p:sp>
        <p:nvSpPr>
          <p:cNvPr id="225" name="Google Shape;225;p40"/>
          <p:cNvSpPr txBox="1">
            <a:spLocks noGrp="1"/>
          </p:cNvSpPr>
          <p:nvPr>
            <p:ph type="title"/>
          </p:nvPr>
        </p:nvSpPr>
        <p:spPr>
          <a:xfrm>
            <a:off x="311700" y="435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latin typeface="Times New Roman"/>
                <a:ea typeface="Times New Roman"/>
                <a:cs typeface="Times New Roman"/>
                <a:sym typeface="Times New Roman"/>
              </a:rPr>
              <a:t>ML &amp; DStream</a:t>
            </a:r>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1"/>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a:latin typeface="Times New Roman"/>
                <a:ea typeface="Times New Roman"/>
                <a:cs typeface="Times New Roman"/>
                <a:sym typeface="Times New Roman"/>
              </a:rPr>
              <a:t>Structured streaming &amp; </a:t>
            </a:r>
            <a:r>
              <a:rPr lang="ru">
                <a:uFill>
                  <a:noFill/>
                </a:uFill>
                <a:latin typeface="Times New Roman"/>
                <a:ea typeface="Times New Roman"/>
                <a:cs typeface="Times New Roman"/>
                <a:sym typeface="Times New Roman"/>
                <a:hlinkClick r:id="rId3"/>
              </a:rPr>
              <a:t>Dataframe</a:t>
            </a:r>
            <a:endParaRPr>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latin typeface="Times New Roman"/>
                <a:ea typeface="Times New Roman"/>
                <a:cs typeface="Times New Roman"/>
                <a:sym typeface="Times New Roman"/>
              </a:rPr>
              <a:t>Structured streaming</a:t>
            </a:r>
            <a:endParaRPr/>
          </a:p>
        </p:txBody>
      </p:sp>
      <p:sp>
        <p:nvSpPr>
          <p:cNvPr id="236" name="Google Shape;236;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ru">
                <a:latin typeface="Times New Roman"/>
                <a:ea typeface="Times New Roman"/>
                <a:cs typeface="Times New Roman"/>
                <a:sym typeface="Times New Roman"/>
              </a:rPr>
              <a:t>Ключевая идея структурированной потоковой передачи состоит в том, чтобы рассматривать поток живых данных как таблицу, которая постоянно добавляется. Это приводит к новой модели потоковой обработки, которая очень похожа на модель пакетной обработки. Вы будете выражать свои потоковые вычисления в виде стандартного пакетного запроса, как в статической таблице, а Spark запускает его как инкрементный запрос в неограниченной входной таблице. </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3"/>
          <p:cNvPicPr preferRelativeResize="0"/>
          <p:nvPr/>
        </p:nvPicPr>
        <p:blipFill>
          <a:blip r:embed="rId3">
            <a:alphaModFix/>
          </a:blip>
          <a:stretch>
            <a:fillRect/>
          </a:stretch>
        </p:blipFill>
        <p:spPr>
          <a:xfrm>
            <a:off x="152400" y="269375"/>
            <a:ext cx="8839198" cy="460473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Google Shape;246;p44"/>
          <p:cNvPicPr preferRelativeResize="0"/>
          <p:nvPr/>
        </p:nvPicPr>
        <p:blipFill>
          <a:blip r:embed="rId3">
            <a:alphaModFix/>
          </a:blip>
          <a:stretch>
            <a:fillRect/>
          </a:stretch>
        </p:blipFill>
        <p:spPr>
          <a:xfrm>
            <a:off x="990663" y="152400"/>
            <a:ext cx="7162663"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45"/>
          <p:cNvPicPr preferRelativeResize="0"/>
          <p:nvPr/>
        </p:nvPicPr>
        <p:blipFill>
          <a:blip r:embed="rId3">
            <a:alphaModFix/>
          </a:blip>
          <a:stretch>
            <a:fillRect/>
          </a:stretch>
        </p:blipFill>
        <p:spPr>
          <a:xfrm>
            <a:off x="1245400" y="152400"/>
            <a:ext cx="6653212" cy="483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34A1FD46-570E-AE9E-653D-1CF6F7830C68}"/>
              </a:ext>
            </a:extLst>
          </p:cNvPr>
          <p:cNvPicPr>
            <a:picLocks noChangeAspect="1"/>
          </p:cNvPicPr>
          <p:nvPr/>
        </p:nvPicPr>
        <p:blipFill>
          <a:blip r:embed="rId2"/>
          <a:stretch>
            <a:fillRect/>
          </a:stretch>
        </p:blipFill>
        <p:spPr>
          <a:xfrm>
            <a:off x="194606" y="825112"/>
            <a:ext cx="3447497" cy="3307545"/>
          </a:xfrm>
          <a:prstGeom prst="rect">
            <a:avLst/>
          </a:prstGeom>
        </p:spPr>
      </p:pic>
      <p:pic>
        <p:nvPicPr>
          <p:cNvPr id="5" name="Рисунок 4">
            <a:extLst>
              <a:ext uri="{FF2B5EF4-FFF2-40B4-BE49-F238E27FC236}">
                <a16:creationId xmlns:a16="http://schemas.microsoft.com/office/drawing/2014/main" id="{04667DAE-4747-A336-6353-E3A7E01085B6}"/>
              </a:ext>
            </a:extLst>
          </p:cNvPr>
          <p:cNvPicPr>
            <a:picLocks noChangeAspect="1"/>
          </p:cNvPicPr>
          <p:nvPr/>
        </p:nvPicPr>
        <p:blipFill>
          <a:blip r:embed="rId3"/>
          <a:stretch>
            <a:fillRect/>
          </a:stretch>
        </p:blipFill>
        <p:spPr>
          <a:xfrm>
            <a:off x="3642103" y="1228430"/>
            <a:ext cx="5307291" cy="2858861"/>
          </a:xfrm>
          <a:prstGeom prst="rect">
            <a:avLst/>
          </a:prstGeom>
        </p:spPr>
      </p:pic>
    </p:spTree>
    <p:extLst>
      <p:ext uri="{BB962C8B-B14F-4D97-AF65-F5344CB8AC3E}">
        <p14:creationId xmlns:p14="http://schemas.microsoft.com/office/powerpoint/2010/main" val="662487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6"/>
          <p:cNvPicPr preferRelativeResize="0"/>
          <p:nvPr/>
        </p:nvPicPr>
        <p:blipFill>
          <a:blip r:embed="rId3">
            <a:alphaModFix/>
          </a:blip>
          <a:stretch>
            <a:fillRect/>
          </a:stretch>
        </p:blipFill>
        <p:spPr>
          <a:xfrm>
            <a:off x="152400" y="157138"/>
            <a:ext cx="8839202" cy="48292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Google Shape;261;p47"/>
          <p:cNvPicPr preferRelativeResize="0"/>
          <p:nvPr/>
        </p:nvPicPr>
        <p:blipFill>
          <a:blip r:embed="rId3">
            <a:alphaModFix/>
          </a:blip>
          <a:stretch>
            <a:fillRect/>
          </a:stretch>
        </p:blipFill>
        <p:spPr>
          <a:xfrm>
            <a:off x="152400" y="209463"/>
            <a:ext cx="8839199" cy="47245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p:nvPr/>
        </p:nvSpPr>
        <p:spPr>
          <a:xfrm>
            <a:off x="311700" y="706900"/>
            <a:ext cx="8520600" cy="103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rgbClr val="000000"/>
                </a:solidFill>
                <a:latin typeface="Times New Roman"/>
                <a:ea typeface="Times New Roman"/>
                <a:cs typeface="Times New Roman"/>
                <a:sym typeface="Times New Roman"/>
              </a:rPr>
              <a:t>08</a:t>
            </a:r>
            <a:r>
              <a:rPr lang="ru" sz="2800" dirty="0">
                <a:solidFill>
                  <a:srgbClr val="000000"/>
                </a:solidFill>
                <a:latin typeface="Times New Roman"/>
                <a:ea typeface="Times New Roman"/>
                <a:cs typeface="Times New Roman"/>
                <a:sym typeface="Times New Roman"/>
              </a:rPr>
              <a:t>. </a:t>
            </a:r>
            <a:r>
              <a:rPr lang="ru" sz="2800" dirty="0">
                <a:latin typeface="Times New Roman"/>
                <a:ea typeface="Times New Roman"/>
                <a:cs typeface="Times New Roman"/>
                <a:sym typeface="Times New Roman"/>
              </a:rPr>
              <a:t>Обработка потоковых данных. Structured Streaming и интеграция с</a:t>
            </a:r>
            <a:r>
              <a:rPr lang="ru" sz="2800" dirty="0">
                <a:uFill>
                  <a:noFill/>
                </a:uFill>
                <a:latin typeface="Times New Roman"/>
                <a:ea typeface="Times New Roman"/>
                <a:cs typeface="Times New Roman"/>
                <a:sym typeface="Times New Roman"/>
                <a:hlinkClick r:id="rId3"/>
              </a:rPr>
              <a:t> spark.ml</a:t>
            </a:r>
            <a:r>
              <a:rPr lang="ru" sz="2800" dirty="0">
                <a:latin typeface="Times New Roman"/>
                <a:ea typeface="Times New Roman"/>
                <a:cs typeface="Times New Roman"/>
                <a:sym typeface="Times New Roman"/>
              </a:rPr>
              <a:t>.</a:t>
            </a:r>
            <a:endParaRPr sz="2800" dirty="0">
              <a:solidFill>
                <a:srgbClr val="000000"/>
              </a:solidFill>
              <a:latin typeface="Times New Roman"/>
              <a:ea typeface="Times New Roman"/>
              <a:cs typeface="Times New Roman"/>
              <a:sym typeface="Times New Roman"/>
            </a:endParaRPr>
          </a:p>
        </p:txBody>
      </p:sp>
      <p:sp>
        <p:nvSpPr>
          <p:cNvPr id="83" name="Google Shape;83;p15"/>
          <p:cNvSpPr txBox="1"/>
          <p:nvPr/>
        </p:nvSpPr>
        <p:spPr>
          <a:xfrm>
            <a:off x="311700" y="1775125"/>
            <a:ext cx="8520600" cy="279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ru" sz="1800" dirty="0">
                <a:solidFill>
                  <a:srgbClr val="595959"/>
                </a:solidFill>
                <a:latin typeface="Times New Roman"/>
                <a:ea typeface="Times New Roman"/>
                <a:cs typeface="Times New Roman"/>
                <a:sym typeface="Times New Roman"/>
              </a:rPr>
              <a:t>План:</a:t>
            </a:r>
            <a:endParaRPr sz="1800" dirty="0">
              <a:solidFill>
                <a:srgbClr val="595959"/>
              </a:solidFill>
              <a:latin typeface="Times New Roman"/>
              <a:ea typeface="Times New Roman"/>
              <a:cs typeface="Times New Roman"/>
              <a:sym typeface="Times New Roman"/>
            </a:endParaRPr>
          </a:p>
          <a:p>
            <a:pPr marL="457200" lvl="0" indent="-342900" algn="l" rtl="0">
              <a:lnSpc>
                <a:spcPct val="115000"/>
              </a:lnSpc>
              <a:spcBef>
                <a:spcPts val="1600"/>
              </a:spcBef>
              <a:spcAft>
                <a:spcPts val="0"/>
              </a:spcAft>
              <a:buClr>
                <a:schemeClr val="dk2"/>
              </a:buClr>
              <a:buSzPts val="1800"/>
              <a:buFont typeface="Times New Roman"/>
              <a:buAutoNum type="arabicPeriod"/>
            </a:pPr>
            <a:r>
              <a:rPr lang="ru" sz="1800" dirty="0">
                <a:solidFill>
                  <a:schemeClr val="dk2"/>
                </a:solidFill>
                <a:latin typeface="Times New Roman"/>
                <a:ea typeface="Times New Roman"/>
                <a:cs typeface="Times New Roman"/>
                <a:sym typeface="Times New Roman"/>
              </a:rPr>
              <a:t>Потоковые данные, где их искать.</a:t>
            </a:r>
            <a:r>
              <a:rPr sz="1800" dirty="0">
                <a:solidFill>
                  <a:schemeClr val="dk2"/>
                </a:solidFill>
                <a:latin typeface="Times New Roman"/>
                <a:ea typeface="Times New Roman"/>
                <a:cs typeface="Times New Roman"/>
                <a:sym typeface="Times New Roman"/>
              </a:rPr>
              <a:t> </a:t>
            </a:r>
            <a:endParaRPr lang="en-US" sz="1800" dirty="0">
              <a:solidFill>
                <a:schemeClr val="dk2"/>
              </a:solidFill>
              <a:latin typeface="Times New Roman"/>
              <a:ea typeface="Times New Roman"/>
              <a:cs typeface="Times New Roman"/>
              <a:sym typeface="Times New Roman"/>
            </a:endParaRPr>
          </a:p>
          <a:p>
            <a:pPr marL="457200" lvl="0" indent="-342900" algn="l" rtl="0">
              <a:lnSpc>
                <a:spcPct val="115000"/>
              </a:lnSpc>
              <a:spcBef>
                <a:spcPts val="1600"/>
              </a:spcBef>
              <a:spcAft>
                <a:spcPts val="0"/>
              </a:spcAft>
              <a:buClr>
                <a:schemeClr val="dk2"/>
              </a:buClr>
              <a:buSzPts val="1800"/>
              <a:buFont typeface="Times New Roman"/>
              <a:buAutoNum type="arabicPeriod"/>
            </a:pPr>
            <a:r>
              <a:rPr lang="ru" sz="1800" dirty="0">
                <a:solidFill>
                  <a:srgbClr val="595959"/>
                </a:solidFill>
                <a:latin typeface="Times New Roman"/>
                <a:ea typeface="Times New Roman"/>
                <a:cs typeface="Times New Roman"/>
                <a:sym typeface="Times New Roman"/>
              </a:rPr>
              <a:t>Сценарии отказа. </a:t>
            </a:r>
            <a:r>
              <a:rPr lang="ru" sz="1800" dirty="0">
                <a:solidFill>
                  <a:schemeClr val="dk2"/>
                </a:solidFill>
                <a:latin typeface="Times New Roman"/>
                <a:ea typeface="Times New Roman"/>
                <a:cs typeface="Times New Roman"/>
                <a:sym typeface="Times New Roman"/>
              </a:rPr>
              <a:t>Обработка сценариев потери</a:t>
            </a:r>
            <a:endParaRPr lang="en-US" sz="1800" dirty="0">
              <a:solidFill>
                <a:schemeClr val="dk2"/>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595959"/>
              </a:buClr>
              <a:buSzPts val="1800"/>
              <a:buFont typeface="Times New Roman"/>
              <a:buAutoNum type="arabicPeriod"/>
            </a:pPr>
            <a:r>
              <a:rPr lang="ru" sz="1800" dirty="0">
                <a:solidFill>
                  <a:srgbClr val="595959"/>
                </a:solidFill>
                <a:latin typeface="Times New Roman"/>
                <a:ea typeface="Times New Roman"/>
                <a:cs typeface="Times New Roman"/>
                <a:sym typeface="Times New Roman"/>
              </a:rPr>
              <a:t>Лямбда-архитектура.</a:t>
            </a:r>
            <a:endParaRPr sz="1800" dirty="0">
              <a:solidFill>
                <a:srgbClr val="595959"/>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595959"/>
              </a:buClr>
              <a:buSzPts val="1800"/>
              <a:buFont typeface="Times New Roman"/>
              <a:buAutoNum type="arabicPeriod"/>
            </a:pPr>
            <a:r>
              <a:rPr lang="ru" sz="1800" dirty="0">
                <a:solidFill>
                  <a:srgbClr val="595959"/>
                </a:solidFill>
                <a:latin typeface="Times New Roman"/>
                <a:ea typeface="Times New Roman"/>
                <a:cs typeface="Times New Roman"/>
                <a:sym typeface="Times New Roman"/>
              </a:rPr>
              <a:t>Spark Streaming &amp; DStream. Structured Streaming. </a:t>
            </a:r>
            <a:endParaRPr sz="1800" dirty="0">
              <a:solidFill>
                <a:srgbClr val="595959"/>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595959"/>
              </a:buClr>
              <a:buSzPts val="1800"/>
              <a:buFont typeface="Times New Roman"/>
              <a:buAutoNum type="arabicPeriod"/>
            </a:pPr>
            <a:r>
              <a:rPr lang="ru" sz="1800" dirty="0">
                <a:solidFill>
                  <a:srgbClr val="595959"/>
                </a:solidFill>
                <a:latin typeface="Times New Roman"/>
                <a:ea typeface="Times New Roman"/>
                <a:cs typeface="Times New Roman"/>
                <a:sym typeface="Times New Roman"/>
              </a:rPr>
              <a:t>Интеграция с spark.ml.</a:t>
            </a:r>
            <a:endParaRPr sz="1800" dirty="0">
              <a:solidFill>
                <a:srgbClr val="595959"/>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1E399D41-5CF7-92AF-42B2-EA00341FB395}"/>
              </a:ext>
            </a:extLst>
          </p:cNvPr>
          <p:cNvPicPr>
            <a:picLocks noChangeAspect="1"/>
          </p:cNvPicPr>
          <p:nvPr/>
        </p:nvPicPr>
        <p:blipFill>
          <a:blip r:embed="rId2"/>
          <a:stretch>
            <a:fillRect/>
          </a:stretch>
        </p:blipFill>
        <p:spPr>
          <a:xfrm>
            <a:off x="1166282" y="308691"/>
            <a:ext cx="6811436" cy="4526118"/>
          </a:xfrm>
          <a:prstGeom prst="rect">
            <a:avLst/>
          </a:prstGeom>
        </p:spPr>
      </p:pic>
    </p:spTree>
    <p:extLst>
      <p:ext uri="{BB962C8B-B14F-4D97-AF65-F5344CB8AC3E}">
        <p14:creationId xmlns:p14="http://schemas.microsoft.com/office/powerpoint/2010/main" val="566095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a:latin typeface="Times New Roman"/>
                <a:ea typeface="Times New Roman"/>
                <a:cs typeface="Times New Roman"/>
                <a:sym typeface="Times New Roman"/>
              </a:rPr>
              <a:t>Потоковые данные где их искать.</a:t>
            </a:r>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latin typeface="Times New Roman"/>
                <a:ea typeface="Times New Roman"/>
                <a:cs typeface="Times New Roman"/>
                <a:sym typeface="Times New Roman"/>
              </a:rPr>
              <a:t>Потоковые данные где их искать.</a:t>
            </a: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94" name="Google Shape;94;p17"/>
          <p:cNvSpPr txBox="1"/>
          <p:nvPr/>
        </p:nvSpPr>
        <p:spPr>
          <a:xfrm>
            <a:off x="311700" y="1925250"/>
            <a:ext cx="85206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Times New Roman"/>
              <a:buChar char="●"/>
            </a:pPr>
            <a:r>
              <a:rPr lang="ru" sz="1800">
                <a:latin typeface="Times New Roman"/>
                <a:ea typeface="Times New Roman"/>
                <a:cs typeface="Times New Roman"/>
                <a:sym typeface="Times New Roman"/>
              </a:rPr>
              <a:t>Датчики IoT</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ru" sz="1800">
                <a:latin typeface="Times New Roman"/>
                <a:ea typeface="Times New Roman"/>
                <a:cs typeface="Times New Roman"/>
                <a:sym typeface="Times New Roman"/>
              </a:rPr>
              <a:t>Журналы серверов и логи безопасности</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ru" sz="1800">
                <a:latin typeface="Times New Roman"/>
                <a:ea typeface="Times New Roman"/>
                <a:cs typeface="Times New Roman"/>
                <a:sym typeface="Times New Roman"/>
              </a:rPr>
              <a:t>Реклама в режиме реального времени</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ru" sz="1800">
                <a:latin typeface="Times New Roman"/>
                <a:ea typeface="Times New Roman"/>
                <a:cs typeface="Times New Roman"/>
                <a:sym typeface="Times New Roman"/>
              </a:rPr>
              <a:t>Передача данных из приложений и веб-сайтов</a:t>
            </a:r>
            <a:endParaRPr sz="1800">
              <a:latin typeface="Times New Roman"/>
              <a:ea typeface="Times New Roman"/>
              <a:cs typeface="Times New Roman"/>
              <a:sym typeface="Times New Roman"/>
            </a:endParaRPr>
          </a:p>
          <a:p>
            <a:pPr marL="457200" lvl="0" indent="0" algn="l" rtl="0">
              <a:spcBef>
                <a:spcPts val="0"/>
              </a:spcBef>
              <a:spcAft>
                <a:spcPts val="0"/>
              </a:spcAft>
              <a:buNone/>
            </a:pPr>
            <a:r>
              <a:rPr lang="ru" sz="1800">
                <a:latin typeface="Times New Roman"/>
                <a:ea typeface="Times New Roman"/>
                <a:cs typeface="Times New Roman"/>
                <a:sym typeface="Times New Roman"/>
              </a:rPr>
              <a:t>по кликам</a:t>
            </a:r>
            <a:endParaRPr sz="1800">
              <a:latin typeface="Times New Roman"/>
              <a:ea typeface="Times New Roman"/>
              <a:cs typeface="Times New Roman"/>
              <a:sym typeface="Times New Roman"/>
            </a:endParaRPr>
          </a:p>
        </p:txBody>
      </p:sp>
      <p:pic>
        <p:nvPicPr>
          <p:cNvPr id="95" name="Google Shape;95;p17"/>
          <p:cNvPicPr preferRelativeResize="0"/>
          <p:nvPr/>
        </p:nvPicPr>
        <p:blipFill rotWithShape="1">
          <a:blip r:embed="rId3">
            <a:alphaModFix/>
          </a:blip>
          <a:srcRect t="2353"/>
          <a:stretch/>
        </p:blipFill>
        <p:spPr>
          <a:xfrm>
            <a:off x="5861000" y="1017725"/>
            <a:ext cx="2971300" cy="3847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ru">
                <a:latin typeface="Times New Roman"/>
                <a:ea typeface="Times New Roman"/>
                <a:cs typeface="Times New Roman"/>
                <a:sym typeface="Times New Roman"/>
              </a:rPr>
              <a:t>Сценарии отказа.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4"/>
          <p:cNvPicPr preferRelativeResize="0"/>
          <p:nvPr/>
        </p:nvPicPr>
        <p:blipFill rotWithShape="1">
          <a:blip r:embed="rId3">
            <a:alphaModFix/>
          </a:blip>
          <a:srcRect r="6173"/>
          <a:stretch/>
        </p:blipFill>
        <p:spPr>
          <a:xfrm>
            <a:off x="425338" y="1032563"/>
            <a:ext cx="8293327" cy="3078374"/>
          </a:xfrm>
          <a:prstGeom prst="rect">
            <a:avLst/>
          </a:prstGeom>
          <a:noFill/>
          <a:ln>
            <a:noFill/>
          </a:ln>
        </p:spPr>
      </p:pic>
      <p:sp>
        <p:nvSpPr>
          <p:cNvPr id="135" name="Google Shape;135;p24"/>
          <p:cNvSpPr txBox="1">
            <a:spLocks noGrp="1"/>
          </p:cNvSpPr>
          <p:nvPr>
            <p:ph type="title"/>
          </p:nvPr>
        </p:nvSpPr>
        <p:spPr>
          <a:xfrm>
            <a:off x="425350" y="297175"/>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a:latin typeface="Times New Roman"/>
                <a:ea typeface="Times New Roman"/>
                <a:cs typeface="Times New Roman"/>
                <a:sym typeface="Times New Roman"/>
              </a:rPr>
              <a:t>Отказ во время обработки.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152400" y="1089700"/>
            <a:ext cx="8839201" cy="3240706"/>
          </a:xfrm>
          <a:prstGeom prst="rect">
            <a:avLst/>
          </a:prstGeom>
          <a:noFill/>
          <a:ln>
            <a:noFill/>
          </a:ln>
        </p:spPr>
      </p:pic>
      <p:sp>
        <p:nvSpPr>
          <p:cNvPr id="141" name="Google Shape;141;p25"/>
          <p:cNvSpPr txBox="1">
            <a:spLocks noGrp="1"/>
          </p:cNvSpPr>
          <p:nvPr>
            <p:ph type="title"/>
          </p:nvPr>
        </p:nvSpPr>
        <p:spPr>
          <a:xfrm>
            <a:off x="425350" y="297175"/>
            <a:ext cx="8520600" cy="1034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ru">
                <a:latin typeface="Times New Roman"/>
                <a:ea typeface="Times New Roman"/>
                <a:cs typeface="Times New Roman"/>
                <a:sym typeface="Times New Roman"/>
              </a:rPr>
              <a:t>Отказ во время отправки ответа о результатах обработки.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ru">
                <a:latin typeface="Times New Roman"/>
                <a:ea typeface="Times New Roman"/>
                <a:cs typeface="Times New Roman"/>
                <a:sym typeface="Times New Roman"/>
              </a:rPr>
              <a:t>Лямбда архитектура</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TotalTime>
  <Words>609</Words>
  <Application>Microsoft Macintosh PowerPoint</Application>
  <PresentationFormat>Экран (16:9)</PresentationFormat>
  <Paragraphs>56</Paragraphs>
  <Slides>30</Slides>
  <Notes>27</Notes>
  <HiddenSlides>0</HiddenSlides>
  <MMClips>0</MMClips>
  <ScaleCrop>false</ScaleCrop>
  <HeadingPairs>
    <vt:vector size="6" baseType="variant">
      <vt:variant>
        <vt:lpstr>Использованные шрифты</vt:lpstr>
      </vt:variant>
      <vt:variant>
        <vt:i4>2</vt:i4>
      </vt:variant>
      <vt:variant>
        <vt:lpstr>Тема</vt:lpstr>
      </vt:variant>
      <vt:variant>
        <vt:i4>1</vt:i4>
      </vt:variant>
      <vt:variant>
        <vt:lpstr>Заголовки слайдов</vt:lpstr>
      </vt:variant>
      <vt:variant>
        <vt:i4>30</vt:i4>
      </vt:variant>
    </vt:vector>
  </HeadingPairs>
  <TitlesOfParts>
    <vt:vector size="33" baseType="lpstr">
      <vt:lpstr>Arial</vt:lpstr>
      <vt:lpstr>Times New Roman</vt:lpstr>
      <vt:lpstr>Simple Light</vt:lpstr>
      <vt:lpstr>Презентация PowerPoint</vt:lpstr>
      <vt:lpstr>Презентация PowerPoint</vt:lpstr>
      <vt:lpstr>Презентация PowerPoint</vt:lpstr>
      <vt:lpstr>Потоковые данные где их искать.</vt:lpstr>
      <vt:lpstr>Потоковые данные где их искать. </vt:lpstr>
      <vt:lpstr>Сценарии отказа. </vt:lpstr>
      <vt:lpstr>Отказ во время обработки. </vt:lpstr>
      <vt:lpstr>Отказ во время отправки ответа о результатах обработки. </vt:lpstr>
      <vt:lpstr>Лямбда архитектура</vt:lpstr>
      <vt:lpstr>Лямбда-архитектура</vt:lpstr>
      <vt:lpstr>Презентация PowerPoint</vt:lpstr>
      <vt:lpstr>Spark Streaming &amp; DStream</vt:lpstr>
      <vt:lpstr>Spark Streaming</vt:lpstr>
      <vt:lpstr>Spark Streaming</vt:lpstr>
      <vt:lpstr>Презентация PowerPoint</vt:lpstr>
      <vt:lpstr>Spark Streaming</vt:lpstr>
      <vt:lpstr>DStream</vt:lpstr>
      <vt:lpstr>DStream</vt:lpstr>
      <vt:lpstr>DStream</vt:lpstr>
      <vt:lpstr>DStream</vt:lpstr>
      <vt:lpstr>ML &amp; DStream</vt:lpstr>
      <vt:lpstr>Structured streaming &amp; Dataframe</vt:lpstr>
      <vt:lpstr>Structured streaming</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cp:lastModifiedBy>Maksim Nakhodnov</cp:lastModifiedBy>
  <cp:revision>5</cp:revision>
  <dcterms:modified xsi:type="dcterms:W3CDTF">2023-03-14T20:08:23Z</dcterms:modified>
</cp:coreProperties>
</file>